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Source Serif Pro" panose="02040603050405020204" pitchFamily="18" charset="0"/>
      <p:regular r:id="rId15"/>
    </p:embeddedFont>
    <p:embeddedFont>
      <p:font typeface="Source Serif Pro Bold" panose="02040803050405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sri dole" userId="570a6c8278a18e2d" providerId="LiveId" clId="{430C8815-5E1E-4762-9FC4-8E132315FB4A}"/>
    <pc:docChg chg="modSld">
      <pc:chgData name="madhusri dole" userId="570a6c8278a18e2d" providerId="LiveId" clId="{430C8815-5E1E-4762-9FC4-8E132315FB4A}" dt="2025-04-10T20:15:38.419" v="1" actId="1038"/>
      <pc:docMkLst>
        <pc:docMk/>
      </pc:docMkLst>
      <pc:sldChg chg="modSp mod">
        <pc:chgData name="madhusri dole" userId="570a6c8278a18e2d" providerId="LiveId" clId="{430C8815-5E1E-4762-9FC4-8E132315FB4A}" dt="2025-04-10T20:15:38.419" v="1" actId="1038"/>
        <pc:sldMkLst>
          <pc:docMk/>
          <pc:sldMk cId="0" sldId="258"/>
        </pc:sldMkLst>
        <pc:grpChg chg="mod">
          <ac:chgData name="madhusri dole" userId="570a6c8278a18e2d" providerId="LiveId" clId="{430C8815-5E1E-4762-9FC4-8E132315FB4A}" dt="2025-04-10T20:15:38.419" v="1" actId="1038"/>
          <ac:grpSpMkLst>
            <pc:docMk/>
            <pc:sldMk cId="0" sldId="258"/>
            <ac:grpSpMk id="4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2615559"/>
            <a:ext cx="9445526" cy="1822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6"/>
              </a:lnSpc>
            </a:pPr>
            <a:r>
              <a:rPr lang="en-US" sz="5762" b="1">
                <a:solidFill>
                  <a:srgbClr val="201B18"/>
                </a:solidFill>
                <a:latin typeface="Arimo Bold"/>
                <a:ea typeface="Arimo Bold"/>
                <a:cs typeface="Arimo Bold"/>
                <a:sym typeface="Arimo Bold"/>
              </a:rPr>
              <a:t>Military Camouflage Detection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7" y="4795391"/>
            <a:ext cx="9445526" cy="265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This project aims to develop a deep learning based model to detect and classify camouflage effectively in real time, improving situational awareness and operational </a:t>
            </a:r>
            <a:r>
              <a:rPr lang="en-US" sz="2187" dirty="0" err="1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safety.Developing</a:t>
            </a:r>
            <a:r>
              <a:rPr lang="en-US" sz="2187" dirty="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a deep learning model to detect camouflaged military soldiers in real-time. Blending CNN efficiency with hybrid models to tackle visibility challenges. Empowering surveillance and defense with real-time, terrain-adaptive solutions.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263676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632001"/>
            <a:ext cx="5245447" cy="4334024"/>
            <a:chOff x="0" y="0"/>
            <a:chExt cx="6993930" cy="5778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93890" cy="5778627"/>
            </a:xfrm>
            <a:custGeom>
              <a:avLst/>
              <a:gdLst/>
              <a:ahLst/>
              <a:cxnLst/>
              <a:rect l="l" t="t" r="r" b="b"/>
              <a:pathLst>
                <a:path w="6993890" h="577862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5721985"/>
                  </a:lnTo>
                  <a:cubicBezTo>
                    <a:pt x="6993890" y="5753354"/>
                    <a:pt x="6968490" y="5778627"/>
                    <a:pt x="6937248" y="5778627"/>
                  </a:cubicBezTo>
                  <a:lnTo>
                    <a:pt x="56642" y="5778627"/>
                  </a:lnTo>
                  <a:cubicBezTo>
                    <a:pt x="25273" y="5778627"/>
                    <a:pt x="0" y="5753227"/>
                    <a:pt x="0" y="572198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75755" y="3877419"/>
            <a:ext cx="467841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Advancements in Camouflage Detection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5" y="4885730"/>
            <a:ext cx="4678412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project demonstrates the potential of deep learning and sensor fusion techniques to overcome the challenges of military camouflage object detection.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521202" y="3632001"/>
            <a:ext cx="5245447" cy="4334024"/>
            <a:chOff x="0" y="0"/>
            <a:chExt cx="6993930" cy="5778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93890" cy="5778627"/>
            </a:xfrm>
            <a:custGeom>
              <a:avLst/>
              <a:gdLst/>
              <a:ahLst/>
              <a:cxnLst/>
              <a:rect l="l" t="t" r="r" b="b"/>
              <a:pathLst>
                <a:path w="6993890" h="577862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5721985"/>
                  </a:lnTo>
                  <a:cubicBezTo>
                    <a:pt x="6993890" y="5753354"/>
                    <a:pt x="6968490" y="5778627"/>
                    <a:pt x="6937248" y="5778627"/>
                  </a:cubicBezTo>
                  <a:lnTo>
                    <a:pt x="56642" y="5778627"/>
                  </a:lnTo>
                  <a:cubicBezTo>
                    <a:pt x="25273" y="5778627"/>
                    <a:pt x="0" y="5753227"/>
                    <a:pt x="0" y="572198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04720" y="3877419"/>
            <a:ext cx="4678412" cy="1366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Importance of Interdisciplinary Collaboration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04720" y="5328643"/>
            <a:ext cx="4678412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successful development of this system requires the integration of expertise from computer vision, sensor technology, and military domain knowledge.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050166" y="3632001"/>
            <a:ext cx="5245447" cy="4334024"/>
            <a:chOff x="0" y="0"/>
            <a:chExt cx="6993930" cy="57786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93890" cy="5778627"/>
            </a:xfrm>
            <a:custGeom>
              <a:avLst/>
              <a:gdLst/>
              <a:ahLst/>
              <a:cxnLst/>
              <a:rect l="l" t="t" r="r" b="b"/>
              <a:pathLst>
                <a:path w="6993890" h="577862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617" y="0"/>
                    <a:pt x="6993890" y="25400"/>
                    <a:pt x="6993890" y="56642"/>
                  </a:cubicBezTo>
                  <a:lnTo>
                    <a:pt x="6993890" y="5721985"/>
                  </a:lnTo>
                  <a:cubicBezTo>
                    <a:pt x="6993890" y="5753354"/>
                    <a:pt x="6968490" y="5778627"/>
                    <a:pt x="6937248" y="5778627"/>
                  </a:cubicBezTo>
                  <a:lnTo>
                    <a:pt x="56642" y="5778627"/>
                  </a:lnTo>
                  <a:cubicBezTo>
                    <a:pt x="25273" y="5778627"/>
                    <a:pt x="0" y="5753227"/>
                    <a:pt x="0" y="572198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333685" y="3877419"/>
            <a:ext cx="387369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Future Considerations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33685" y="4442817"/>
            <a:ext cx="4678413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Ongoing research and development are needed to further improve the accuracy, reliability, and real-world applicability of the camouflage detection system.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623394"/>
            <a:ext cx="741967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What is Camouflage?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047827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Concealment:</a:t>
            </a: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Camouflage is a technique used to blend in with the surrounding environment, making objects or individuals harder to detect.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054204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Disruption:</a:t>
            </a: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Camouflage patterns break up the outline and shape of the object, disrupting its visual recognition.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606951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Adaptation:</a:t>
            </a: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Effective camouflage is tailored to the specific terrain and lighting conditions, allowing seamless integration with the environment.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613326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Deception:</a:t>
            </a: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Camouflage aims to mislead the observer, making it difficult to accurately identify and track the camouflaged target.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620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54609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76835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447157"/>
            <a:ext cx="865554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primary objective of this project is to develop a </a:t>
            </a: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deep learning-based model</a:t>
            </a: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capable of accurately detecting and classifying </a:t>
            </a: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camouflaged military soldiers</a:t>
            </a: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in complex environments. The model aims to: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516761"/>
            <a:ext cx="865554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 dirty="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Enhance situational awareness and operational safety for military applications by identifying hidden or partially visible objects like tanks, jets, and personnel.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976765"/>
            <a:ext cx="865554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Utilize cutting-edge techniques, including CNN and hybrid architectures, to achieve high precision and speed.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983141"/>
            <a:ext cx="865554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Contribute to advancements in automated surveillance and defense systems while minimizing human effort and error.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10349061" y="3550592"/>
            <a:ext cx="6956077" cy="4759226"/>
          </a:xfrm>
          <a:custGeom>
            <a:avLst/>
            <a:gdLst/>
            <a:ahLst/>
            <a:cxnLst/>
            <a:rect l="l" t="t" r="r" b="b"/>
            <a:pathLst>
              <a:path w="6956077" h="4759226">
                <a:moveTo>
                  <a:pt x="0" y="0"/>
                </a:moveTo>
                <a:lnTo>
                  <a:pt x="6956078" y="0"/>
                </a:lnTo>
                <a:lnTo>
                  <a:pt x="6956078" y="4759227"/>
                </a:lnTo>
                <a:lnTo>
                  <a:pt x="0" y="4759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" b="-5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61604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Literature Survey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2667000"/>
            <a:ext cx="16313051" cy="5094685"/>
            <a:chOff x="0" y="0"/>
            <a:chExt cx="21750735" cy="67929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750781" cy="6792849"/>
            </a:xfrm>
            <a:custGeom>
              <a:avLst/>
              <a:gdLst/>
              <a:ahLst/>
              <a:cxnLst/>
              <a:rect l="l" t="t" r="r" b="b"/>
              <a:pathLst>
                <a:path w="21750781" h="6792849">
                  <a:moveTo>
                    <a:pt x="0" y="62992"/>
                  </a:moveTo>
                  <a:cubicBezTo>
                    <a:pt x="0" y="28194"/>
                    <a:pt x="28321" y="0"/>
                    <a:pt x="63119" y="0"/>
                  </a:cubicBezTo>
                  <a:lnTo>
                    <a:pt x="21687662" y="0"/>
                  </a:lnTo>
                  <a:lnTo>
                    <a:pt x="21687662" y="6350"/>
                  </a:lnTo>
                  <a:lnTo>
                    <a:pt x="21687662" y="0"/>
                  </a:lnTo>
                  <a:cubicBezTo>
                    <a:pt x="21722460" y="0"/>
                    <a:pt x="21750781" y="28194"/>
                    <a:pt x="21750781" y="62992"/>
                  </a:cubicBezTo>
                  <a:lnTo>
                    <a:pt x="21744431" y="62992"/>
                  </a:lnTo>
                  <a:lnTo>
                    <a:pt x="21750781" y="62992"/>
                  </a:lnTo>
                  <a:lnTo>
                    <a:pt x="21750781" y="6729857"/>
                  </a:lnTo>
                  <a:lnTo>
                    <a:pt x="21744431" y="6729857"/>
                  </a:lnTo>
                  <a:lnTo>
                    <a:pt x="21750781" y="6729857"/>
                  </a:lnTo>
                  <a:cubicBezTo>
                    <a:pt x="21750781" y="6764655"/>
                    <a:pt x="21722460" y="6792849"/>
                    <a:pt x="21687662" y="6792849"/>
                  </a:cubicBezTo>
                  <a:lnTo>
                    <a:pt x="21687662" y="6786499"/>
                  </a:lnTo>
                  <a:lnTo>
                    <a:pt x="21687662" y="6792849"/>
                  </a:lnTo>
                  <a:lnTo>
                    <a:pt x="63119" y="6792849"/>
                  </a:lnTo>
                  <a:lnTo>
                    <a:pt x="63119" y="6786499"/>
                  </a:lnTo>
                  <a:lnTo>
                    <a:pt x="63119" y="6792849"/>
                  </a:lnTo>
                  <a:cubicBezTo>
                    <a:pt x="28321" y="6792849"/>
                    <a:pt x="0" y="6764655"/>
                    <a:pt x="0" y="6729857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6729857"/>
                  </a:lnTo>
                  <a:lnTo>
                    <a:pt x="6350" y="6729857"/>
                  </a:lnTo>
                  <a:lnTo>
                    <a:pt x="12700" y="6729857"/>
                  </a:lnTo>
                  <a:cubicBezTo>
                    <a:pt x="12700" y="6757670"/>
                    <a:pt x="35306" y="6780149"/>
                    <a:pt x="63119" y="6780149"/>
                  </a:cubicBezTo>
                  <a:lnTo>
                    <a:pt x="21687662" y="6780149"/>
                  </a:lnTo>
                  <a:cubicBezTo>
                    <a:pt x="21715476" y="6780149"/>
                    <a:pt x="21738081" y="6757670"/>
                    <a:pt x="21738081" y="6729857"/>
                  </a:cubicBezTo>
                  <a:lnTo>
                    <a:pt x="21738081" y="62992"/>
                  </a:lnTo>
                  <a:cubicBezTo>
                    <a:pt x="21738081" y="35179"/>
                    <a:pt x="21715476" y="12700"/>
                    <a:pt x="21687662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179"/>
                    <a:pt x="12700" y="62992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01762" y="2681288"/>
            <a:ext cx="16282839" cy="812899"/>
            <a:chOff x="0" y="0"/>
            <a:chExt cx="21710452" cy="1083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10396" cy="1083818"/>
            </a:xfrm>
            <a:custGeom>
              <a:avLst/>
              <a:gdLst/>
              <a:ahLst/>
              <a:cxnLst/>
              <a:rect l="l" t="t" r="r" b="b"/>
              <a:pathLst>
                <a:path w="21710396" h="1083818">
                  <a:moveTo>
                    <a:pt x="0" y="0"/>
                  </a:moveTo>
                  <a:lnTo>
                    <a:pt x="21710396" y="0"/>
                  </a:lnTo>
                  <a:lnTo>
                    <a:pt x="21710396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87066" y="2775197"/>
            <a:ext cx="48552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Author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18846" y="2775197"/>
            <a:ext cx="4850457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Paper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45864" y="2775197"/>
            <a:ext cx="48552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Year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01762" y="3494186"/>
            <a:ext cx="16282839" cy="1266528"/>
            <a:chOff x="0" y="0"/>
            <a:chExt cx="21710452" cy="16887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10396" cy="1688719"/>
            </a:xfrm>
            <a:custGeom>
              <a:avLst/>
              <a:gdLst/>
              <a:ahLst/>
              <a:cxnLst/>
              <a:rect l="l" t="t" r="r" b="b"/>
              <a:pathLst>
                <a:path w="21710396" h="1688719">
                  <a:moveTo>
                    <a:pt x="0" y="0"/>
                  </a:moveTo>
                  <a:lnTo>
                    <a:pt x="21710396" y="0"/>
                  </a:lnTo>
                  <a:lnTo>
                    <a:pt x="21710396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87066" y="3588097"/>
            <a:ext cx="48552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Yong Wang, Xin Yang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18846" y="3588097"/>
            <a:ext cx="4850457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A Camouflaged Object Detection Model Based on Deep Learning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45864" y="3588097"/>
            <a:ext cx="48552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2020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01762" y="4760714"/>
            <a:ext cx="16282839" cy="1720155"/>
            <a:chOff x="0" y="0"/>
            <a:chExt cx="21710452" cy="22935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710396" cy="2293493"/>
            </a:xfrm>
            <a:custGeom>
              <a:avLst/>
              <a:gdLst/>
              <a:ahLst/>
              <a:cxnLst/>
              <a:rect l="l" t="t" r="r" b="b"/>
              <a:pathLst>
                <a:path w="21710396" h="2293493">
                  <a:moveTo>
                    <a:pt x="0" y="0"/>
                  </a:moveTo>
                  <a:lnTo>
                    <a:pt x="21710396" y="0"/>
                  </a:lnTo>
                  <a:lnTo>
                    <a:pt x="21710396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87066" y="4854625"/>
            <a:ext cx="485522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Thi Thu Hang Truong, Trung Kien Tran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18846" y="4854625"/>
            <a:ext cx="4850457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Generating Synthetic Data in Military Camouflaged Object Detection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45864" y="4854625"/>
            <a:ext cx="48552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2023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01762" y="6480870"/>
            <a:ext cx="16282839" cy="1266528"/>
            <a:chOff x="0" y="0"/>
            <a:chExt cx="21710452" cy="16887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710396" cy="1688719"/>
            </a:xfrm>
            <a:custGeom>
              <a:avLst/>
              <a:gdLst/>
              <a:ahLst/>
              <a:cxnLst/>
              <a:rect l="l" t="t" r="r" b="b"/>
              <a:pathLst>
                <a:path w="21710396" h="1688719">
                  <a:moveTo>
                    <a:pt x="0" y="0"/>
                  </a:moveTo>
                  <a:lnTo>
                    <a:pt x="21710396" y="0"/>
                  </a:lnTo>
                  <a:lnTo>
                    <a:pt x="21710396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287066" y="6574780"/>
            <a:ext cx="48552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Deng-Ping Fan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18846" y="6574780"/>
            <a:ext cx="4850457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Camouflaged Object Detection for Machine Vision Applications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45864" y="6574780"/>
            <a:ext cx="48552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40718" y="674935"/>
            <a:ext cx="5290840" cy="69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Research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3880" y="1797546"/>
            <a:ext cx="28575" cy="7776419"/>
            <a:chOff x="0" y="0"/>
            <a:chExt cx="38100" cy="103685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100" cy="10368534"/>
            </a:xfrm>
            <a:custGeom>
              <a:avLst/>
              <a:gdLst/>
              <a:ahLst/>
              <a:cxnLst/>
              <a:rect l="l" t="t" r="r" b="b"/>
              <a:pathLst>
                <a:path w="38100" h="1036853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349484"/>
                  </a:lnTo>
                  <a:cubicBezTo>
                    <a:pt x="38100" y="10360025"/>
                    <a:pt x="29591" y="10368534"/>
                    <a:pt x="19050" y="10368534"/>
                  </a:cubicBezTo>
                  <a:cubicBezTo>
                    <a:pt x="8509" y="10368534"/>
                    <a:pt x="0" y="10360025"/>
                    <a:pt x="0" y="10349484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67644" y="2259211"/>
            <a:ext cx="740718" cy="28575"/>
            <a:chOff x="0" y="0"/>
            <a:chExt cx="987623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7679" cy="38100"/>
            </a:xfrm>
            <a:custGeom>
              <a:avLst/>
              <a:gdLst/>
              <a:ahLst/>
              <a:cxnLst/>
              <a:rect l="l" t="t" r="r" b="b"/>
              <a:pathLst>
                <a:path w="987679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68629" y="0"/>
                  </a:lnTo>
                  <a:cubicBezTo>
                    <a:pt x="979170" y="0"/>
                    <a:pt x="987679" y="8509"/>
                    <a:pt x="987679" y="19050"/>
                  </a:cubicBezTo>
                  <a:cubicBezTo>
                    <a:pt x="987679" y="29591"/>
                    <a:pt x="979043" y="38100"/>
                    <a:pt x="9686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20117" y="2035522"/>
            <a:ext cx="476101" cy="476101"/>
            <a:chOff x="0" y="0"/>
            <a:chExt cx="634802" cy="6348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4746" cy="634746"/>
            </a:xfrm>
            <a:custGeom>
              <a:avLst/>
              <a:gdLst/>
              <a:ahLst/>
              <a:cxnLst/>
              <a:rect l="l" t="t" r="r" b="b"/>
              <a:pathLst>
                <a:path w="634746" h="634746">
                  <a:moveTo>
                    <a:pt x="0" y="42291"/>
                  </a:moveTo>
                  <a:cubicBezTo>
                    <a:pt x="0" y="18923"/>
                    <a:pt x="18923" y="0"/>
                    <a:pt x="42291" y="0"/>
                  </a:cubicBezTo>
                  <a:lnTo>
                    <a:pt x="592455" y="0"/>
                  </a:lnTo>
                  <a:cubicBezTo>
                    <a:pt x="615823" y="0"/>
                    <a:pt x="634746" y="18923"/>
                    <a:pt x="634746" y="42291"/>
                  </a:cubicBezTo>
                  <a:lnTo>
                    <a:pt x="634746" y="592455"/>
                  </a:lnTo>
                  <a:cubicBezTo>
                    <a:pt x="634746" y="615823"/>
                    <a:pt x="615823" y="634746"/>
                    <a:pt x="592455" y="634746"/>
                  </a:cubicBezTo>
                  <a:lnTo>
                    <a:pt x="42291" y="634746"/>
                  </a:lnTo>
                  <a:cubicBezTo>
                    <a:pt x="18923" y="634746"/>
                    <a:pt x="0" y="615823"/>
                    <a:pt x="0" y="59245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86805" y="2152948"/>
            <a:ext cx="142577" cy="27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2437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22152" y="1942505"/>
            <a:ext cx="15325130" cy="4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"A Camouflaged Object Detection Model Based on Deep Learning"</a:t>
            </a: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2152" y="2408039"/>
            <a:ext cx="15325130" cy="4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primary technique involves CNNs with advanced modules like attention mechanisms to enhance the detection of hard-to-distinguish objects.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22152" y="2820591"/>
            <a:ext cx="15325130" cy="4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model integrates multi-scale feature extraction and context-awareness to address the complexities of camouflaged object detection.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2152" y="3233142"/>
            <a:ext cx="15325130" cy="4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Evaluation against standard datasets (e.g., CAMO, COD10K) highlights the effectiveness of CNN-based architectures for this task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67644" y="4523334"/>
            <a:ext cx="740718" cy="28575"/>
            <a:chOff x="0" y="0"/>
            <a:chExt cx="987623" cy="38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7679" cy="38100"/>
            </a:xfrm>
            <a:custGeom>
              <a:avLst/>
              <a:gdLst/>
              <a:ahLst/>
              <a:cxnLst/>
              <a:rect l="l" t="t" r="r" b="b"/>
              <a:pathLst>
                <a:path w="987679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68629" y="0"/>
                  </a:lnTo>
                  <a:cubicBezTo>
                    <a:pt x="979170" y="0"/>
                    <a:pt x="987679" y="8509"/>
                    <a:pt x="987679" y="19050"/>
                  </a:cubicBezTo>
                  <a:cubicBezTo>
                    <a:pt x="987679" y="29591"/>
                    <a:pt x="979043" y="38100"/>
                    <a:pt x="9686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20117" y="4299645"/>
            <a:ext cx="476101" cy="476101"/>
            <a:chOff x="0" y="0"/>
            <a:chExt cx="634802" cy="6348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4746" cy="634746"/>
            </a:xfrm>
            <a:custGeom>
              <a:avLst/>
              <a:gdLst/>
              <a:ahLst/>
              <a:cxnLst/>
              <a:rect l="l" t="t" r="r" b="b"/>
              <a:pathLst>
                <a:path w="634746" h="634746">
                  <a:moveTo>
                    <a:pt x="0" y="42291"/>
                  </a:moveTo>
                  <a:cubicBezTo>
                    <a:pt x="0" y="18923"/>
                    <a:pt x="18923" y="0"/>
                    <a:pt x="42291" y="0"/>
                  </a:cubicBezTo>
                  <a:lnTo>
                    <a:pt x="592455" y="0"/>
                  </a:lnTo>
                  <a:cubicBezTo>
                    <a:pt x="615823" y="0"/>
                    <a:pt x="634746" y="18923"/>
                    <a:pt x="634746" y="42291"/>
                  </a:cubicBezTo>
                  <a:lnTo>
                    <a:pt x="634746" y="592455"/>
                  </a:lnTo>
                  <a:cubicBezTo>
                    <a:pt x="634746" y="615823"/>
                    <a:pt x="615823" y="634746"/>
                    <a:pt x="592455" y="634746"/>
                  </a:cubicBezTo>
                  <a:lnTo>
                    <a:pt x="42291" y="634746"/>
                  </a:lnTo>
                  <a:cubicBezTo>
                    <a:pt x="18923" y="634746"/>
                    <a:pt x="0" y="615823"/>
                    <a:pt x="0" y="59245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955551" y="4417070"/>
            <a:ext cx="205085" cy="27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2437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22152" y="4206627"/>
            <a:ext cx="15325130" cy="4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"Generating Synthetic Data in Military Camouflaged Object Detection"</a:t>
            </a: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2152" y="4672161"/>
            <a:ext cx="15325130" cy="4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This paper emphasizes synthetic data generation for training CNN-based models.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22152" y="5137696"/>
            <a:ext cx="15325130" cy="4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Techniques include using data augmentation and synthetic dataset creation to simulate real-world camouflage scenarios.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22152" y="5550248"/>
            <a:ext cx="15325130" cy="4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These approaches aim to improve the robustness of CNN models in identifying camouflaged objects under various environmental conditions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67644" y="6840439"/>
            <a:ext cx="740718" cy="28575"/>
            <a:chOff x="0" y="0"/>
            <a:chExt cx="987623" cy="381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87679" cy="38100"/>
            </a:xfrm>
            <a:custGeom>
              <a:avLst/>
              <a:gdLst/>
              <a:ahLst/>
              <a:cxnLst/>
              <a:rect l="l" t="t" r="r" b="b"/>
              <a:pathLst>
                <a:path w="987679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68629" y="0"/>
                  </a:lnTo>
                  <a:cubicBezTo>
                    <a:pt x="979170" y="0"/>
                    <a:pt x="987679" y="8509"/>
                    <a:pt x="987679" y="19050"/>
                  </a:cubicBezTo>
                  <a:cubicBezTo>
                    <a:pt x="987679" y="29591"/>
                    <a:pt x="979043" y="38100"/>
                    <a:pt x="9686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20117" y="6616750"/>
            <a:ext cx="476101" cy="476101"/>
            <a:chOff x="0" y="0"/>
            <a:chExt cx="634802" cy="63480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4746" cy="634746"/>
            </a:xfrm>
            <a:custGeom>
              <a:avLst/>
              <a:gdLst/>
              <a:ahLst/>
              <a:cxnLst/>
              <a:rect l="l" t="t" r="r" b="b"/>
              <a:pathLst>
                <a:path w="634746" h="634746">
                  <a:moveTo>
                    <a:pt x="0" y="42291"/>
                  </a:moveTo>
                  <a:cubicBezTo>
                    <a:pt x="0" y="18923"/>
                    <a:pt x="18923" y="0"/>
                    <a:pt x="42291" y="0"/>
                  </a:cubicBezTo>
                  <a:lnTo>
                    <a:pt x="592455" y="0"/>
                  </a:lnTo>
                  <a:cubicBezTo>
                    <a:pt x="615823" y="0"/>
                    <a:pt x="634746" y="18923"/>
                    <a:pt x="634746" y="42291"/>
                  </a:cubicBezTo>
                  <a:lnTo>
                    <a:pt x="634746" y="592455"/>
                  </a:lnTo>
                  <a:cubicBezTo>
                    <a:pt x="634746" y="615823"/>
                    <a:pt x="615823" y="634746"/>
                    <a:pt x="592455" y="634746"/>
                  </a:cubicBezTo>
                  <a:lnTo>
                    <a:pt x="42291" y="634746"/>
                  </a:lnTo>
                  <a:cubicBezTo>
                    <a:pt x="18923" y="634746"/>
                    <a:pt x="0" y="615823"/>
                    <a:pt x="0" y="59245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959122" y="6734175"/>
            <a:ext cx="198090" cy="27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2437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22152" y="6523733"/>
            <a:ext cx="15325130" cy="4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  <a:r>
              <a:rPr lang="en-US" sz="1625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"Camouflaged Object Detection for Machine Vision Applications"</a:t>
            </a: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22152" y="6989266"/>
            <a:ext cx="15325130" cy="4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Emphasizes the challenge of detecting objects that blend seamlessly into their surroundings, a task essential for military and civilian needs.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22152" y="7401817"/>
            <a:ext cx="15325130" cy="74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It proposes innovative techniques for extracting spatial and feature relationships, enhancing detection accuracy. The study introduces a cascade perception network (CPNet) and ternary cascade perception modules to address high miss rates and low confidence issues.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222152" y="8152954"/>
            <a:ext cx="15325130" cy="74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proposed methods outperform conventional approaches on datasets like COD10K, achieving significant accuracy improvements and real-world applicability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684311" y="2352675"/>
            <a:ext cx="8221266" cy="1955155"/>
          </a:xfrm>
          <a:custGeom>
            <a:avLst/>
            <a:gdLst/>
            <a:ahLst/>
            <a:cxnLst/>
            <a:rect l="l" t="t" r="r" b="b"/>
            <a:pathLst>
              <a:path w="8221266" h="1955155">
                <a:moveTo>
                  <a:pt x="0" y="0"/>
                </a:moveTo>
                <a:lnTo>
                  <a:pt x="8221267" y="0"/>
                </a:lnTo>
                <a:lnTo>
                  <a:pt x="8221267" y="1955155"/>
                </a:lnTo>
                <a:lnTo>
                  <a:pt x="0" y="1955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" r="-5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84311" y="4470499"/>
            <a:ext cx="8221266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The </a:t>
            </a:r>
            <a:r>
              <a:rPr lang="en-US" sz="1500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Military Assets Dataset</a:t>
            </a:r>
            <a:r>
              <a:rPr lang="en-US" sz="15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is a YOLOv8-formatted dataset with 12 classes of military objects such as tanks, jets, and helicopters, designed for real-time object detection tasks.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391947" y="2841426"/>
            <a:ext cx="8221266" cy="1305371"/>
          </a:xfrm>
          <a:custGeom>
            <a:avLst/>
            <a:gdLst/>
            <a:ahLst/>
            <a:cxnLst/>
            <a:rect l="l" t="t" r="r" b="b"/>
            <a:pathLst>
              <a:path w="8221266" h="1305371">
                <a:moveTo>
                  <a:pt x="0" y="0"/>
                </a:moveTo>
                <a:lnTo>
                  <a:pt x="8221267" y="0"/>
                </a:lnTo>
                <a:lnTo>
                  <a:pt x="8221267" y="1305372"/>
                </a:lnTo>
                <a:lnTo>
                  <a:pt x="0" y="1305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r="-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91947" y="4309468"/>
            <a:ext cx="8221266" cy="6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use three main types of layers to build ConvNet architectures: </a:t>
            </a:r>
            <a:r>
              <a:rPr lang="en-US" sz="1500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Convolutional Layer</a:t>
            </a:r>
            <a:r>
              <a:rPr lang="en-US" sz="15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, </a:t>
            </a:r>
            <a:r>
              <a:rPr lang="en-US" sz="1500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Pooling Layer</a:t>
            </a:r>
            <a:r>
              <a:rPr lang="en-US" sz="15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, and </a:t>
            </a:r>
            <a:r>
              <a:rPr lang="en-US" sz="1500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Fully-Connected Layer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684311" y="6301531"/>
            <a:ext cx="8221266" cy="1955155"/>
          </a:xfrm>
          <a:custGeom>
            <a:avLst/>
            <a:gdLst/>
            <a:ahLst/>
            <a:cxnLst/>
            <a:rect l="l" t="t" r="r" b="b"/>
            <a:pathLst>
              <a:path w="8221266" h="1955155">
                <a:moveTo>
                  <a:pt x="0" y="0"/>
                </a:moveTo>
                <a:lnTo>
                  <a:pt x="8221267" y="0"/>
                </a:lnTo>
                <a:lnTo>
                  <a:pt x="8221267" y="1955155"/>
                </a:lnTo>
                <a:lnTo>
                  <a:pt x="0" y="1955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" r="-5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4311" y="8419356"/>
            <a:ext cx="8221266" cy="99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Adaptive camouflage datasets are specialized collections of annotated images designed to train AI models for detecting camouflaged objects that blend dynamically with varying backgrounds.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9391947" y="6301531"/>
            <a:ext cx="8221266" cy="1604367"/>
          </a:xfrm>
          <a:custGeom>
            <a:avLst/>
            <a:gdLst/>
            <a:ahLst/>
            <a:cxnLst/>
            <a:rect l="l" t="t" r="r" b="b"/>
            <a:pathLst>
              <a:path w="8221266" h="1604367">
                <a:moveTo>
                  <a:pt x="0" y="0"/>
                </a:moveTo>
                <a:lnTo>
                  <a:pt x="8221267" y="0"/>
                </a:lnTo>
                <a:lnTo>
                  <a:pt x="8221267" y="1604368"/>
                </a:lnTo>
                <a:lnTo>
                  <a:pt x="0" y="160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2" r="-122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1064121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Techniques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850237" y="2432448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50237" y="3338959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Convolutional Neural Networks (CNNs)</a:t>
            </a: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: Used for feature extraction and pattern recognition. Models like ResNet and DenseNet excel at detecting subtle textures and shapes within complex environments.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4798962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Hybrid Models: </a:t>
            </a: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Combining CNNs with Vision Transformers (ViTs) enhances detection by leveraging both feature extraction and global context understanding.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6258966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Deep Convolutional Neural Networks</a:t>
            </a: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: Highly effective for military camouflage detection due to their ability to learn complex patterns and textures in camouflaged environments.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7" y="7718971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YOLO (You Only Look Once)</a:t>
            </a:r>
            <a:r>
              <a:rPr lang="en-US" sz="2187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: A real-time object detection framework ideal for identifying camouflaged objects efficiently in dynamic scenarios.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00546" y="764381"/>
            <a:ext cx="5718870" cy="76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Work Planning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29307" y="1869876"/>
            <a:ext cx="28575" cy="7604969"/>
            <a:chOff x="0" y="0"/>
            <a:chExt cx="38100" cy="101399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10139934"/>
            </a:xfrm>
            <a:custGeom>
              <a:avLst/>
              <a:gdLst/>
              <a:ahLst/>
              <a:cxnLst/>
              <a:rect l="l" t="t" r="r" b="b"/>
              <a:pathLst>
                <a:path w="38100" h="1013993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120884"/>
                  </a:lnTo>
                  <a:cubicBezTo>
                    <a:pt x="38100" y="10131425"/>
                    <a:pt x="29591" y="10139934"/>
                    <a:pt x="19050" y="10139934"/>
                  </a:cubicBezTo>
                  <a:cubicBezTo>
                    <a:pt x="8509" y="10139934"/>
                    <a:pt x="0" y="10131425"/>
                    <a:pt x="0" y="10120884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72344" y="2370236"/>
            <a:ext cx="800546" cy="28575"/>
            <a:chOff x="0" y="0"/>
            <a:chExt cx="1067395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7435" cy="38100"/>
            </a:xfrm>
            <a:custGeom>
              <a:avLst/>
              <a:gdLst/>
              <a:ahLst/>
              <a:cxnLst/>
              <a:rect l="l" t="t" r="r" b="b"/>
              <a:pathLst>
                <a:path w="106743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8385" y="0"/>
                  </a:lnTo>
                  <a:cubicBezTo>
                    <a:pt x="1058926" y="0"/>
                    <a:pt x="1067435" y="8509"/>
                    <a:pt x="1067435" y="19050"/>
                  </a:cubicBezTo>
                  <a:cubicBezTo>
                    <a:pt x="1067435" y="29591"/>
                    <a:pt x="1058926" y="38100"/>
                    <a:pt x="104838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86271" y="2127200"/>
            <a:ext cx="514647" cy="514648"/>
            <a:chOff x="0" y="0"/>
            <a:chExt cx="686197" cy="6861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6181" cy="686181"/>
            </a:xfrm>
            <a:custGeom>
              <a:avLst/>
              <a:gdLst/>
              <a:ahLst/>
              <a:cxnLst/>
              <a:rect l="l" t="t" r="r" b="b"/>
              <a:pathLst>
                <a:path w="686181" h="686181">
                  <a:moveTo>
                    <a:pt x="0" y="45720"/>
                  </a:moveTo>
                  <a:cubicBezTo>
                    <a:pt x="0" y="20447"/>
                    <a:pt x="20447" y="0"/>
                    <a:pt x="45720" y="0"/>
                  </a:cubicBezTo>
                  <a:lnTo>
                    <a:pt x="640461" y="0"/>
                  </a:lnTo>
                  <a:cubicBezTo>
                    <a:pt x="665734" y="0"/>
                    <a:pt x="686181" y="20447"/>
                    <a:pt x="686181" y="45720"/>
                  </a:cubicBezTo>
                  <a:lnTo>
                    <a:pt x="686181" y="640461"/>
                  </a:lnTo>
                  <a:cubicBezTo>
                    <a:pt x="686181" y="665734"/>
                    <a:pt x="665734" y="686181"/>
                    <a:pt x="640461" y="686181"/>
                  </a:cubicBezTo>
                  <a:lnTo>
                    <a:pt x="45720" y="686181"/>
                  </a:lnTo>
                  <a:cubicBezTo>
                    <a:pt x="20447" y="686181"/>
                    <a:pt x="0" y="665734"/>
                    <a:pt x="0" y="640461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66502" y="2251025"/>
            <a:ext cx="154038" cy="30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01640" y="2031950"/>
            <a:ext cx="8227814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Week 1-4 : Data Collection and Preprocessing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1640" y="2535139"/>
            <a:ext cx="8227814" cy="79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547" lvl="2" indent="-230849" algn="l">
              <a:lnSpc>
                <a:spcPts val="2874"/>
              </a:lnSpc>
              <a:buFont typeface="Arial"/>
              <a:buChar char="⚬"/>
            </a:pPr>
            <a:r>
              <a:rPr lang="en-US" sz="175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Collect and curate camouflage datasets, including real and synthetic images.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1640" y="3346996"/>
            <a:ext cx="8227814" cy="79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547" lvl="2" indent="-230849" algn="l">
              <a:lnSpc>
                <a:spcPts val="2874"/>
              </a:lnSpc>
              <a:buFont typeface="Arial"/>
              <a:buChar char="⚬"/>
            </a:pPr>
            <a:r>
              <a:rPr lang="en-US" sz="175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Perform data augmentation to simulate diverse terrains and lighting conditions.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72344" y="5103465"/>
            <a:ext cx="800546" cy="28575"/>
            <a:chOff x="0" y="0"/>
            <a:chExt cx="1067395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7435" cy="38100"/>
            </a:xfrm>
            <a:custGeom>
              <a:avLst/>
              <a:gdLst/>
              <a:ahLst/>
              <a:cxnLst/>
              <a:rect l="l" t="t" r="r" b="b"/>
              <a:pathLst>
                <a:path w="106743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8385" y="0"/>
                  </a:lnTo>
                  <a:cubicBezTo>
                    <a:pt x="1058926" y="0"/>
                    <a:pt x="1067435" y="8509"/>
                    <a:pt x="1067435" y="19050"/>
                  </a:cubicBezTo>
                  <a:cubicBezTo>
                    <a:pt x="1067435" y="29591"/>
                    <a:pt x="1058926" y="38100"/>
                    <a:pt x="104838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86271" y="4860429"/>
            <a:ext cx="514647" cy="514648"/>
            <a:chOff x="0" y="0"/>
            <a:chExt cx="686197" cy="68619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86181" cy="686181"/>
            </a:xfrm>
            <a:custGeom>
              <a:avLst/>
              <a:gdLst/>
              <a:ahLst/>
              <a:cxnLst/>
              <a:rect l="l" t="t" r="r" b="b"/>
              <a:pathLst>
                <a:path w="686181" h="686181">
                  <a:moveTo>
                    <a:pt x="0" y="45720"/>
                  </a:moveTo>
                  <a:cubicBezTo>
                    <a:pt x="0" y="20447"/>
                    <a:pt x="20447" y="0"/>
                    <a:pt x="45720" y="0"/>
                  </a:cubicBezTo>
                  <a:lnTo>
                    <a:pt x="640461" y="0"/>
                  </a:lnTo>
                  <a:cubicBezTo>
                    <a:pt x="665734" y="0"/>
                    <a:pt x="686181" y="20447"/>
                    <a:pt x="686181" y="45720"/>
                  </a:cubicBezTo>
                  <a:lnTo>
                    <a:pt x="686181" y="640461"/>
                  </a:lnTo>
                  <a:cubicBezTo>
                    <a:pt x="686181" y="665734"/>
                    <a:pt x="665734" y="686181"/>
                    <a:pt x="640461" y="686181"/>
                  </a:cubicBezTo>
                  <a:lnTo>
                    <a:pt x="45720" y="686181"/>
                  </a:lnTo>
                  <a:cubicBezTo>
                    <a:pt x="20447" y="686181"/>
                    <a:pt x="0" y="665734"/>
                    <a:pt x="0" y="640461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32719" y="4984254"/>
            <a:ext cx="221754" cy="30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01640" y="4765179"/>
            <a:ext cx="8227814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Week 5-8 : Model Development and Training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01640" y="5268366"/>
            <a:ext cx="8227814" cy="79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547" lvl="2" indent="-230849" algn="l">
              <a:lnSpc>
                <a:spcPts val="2874"/>
              </a:lnSpc>
              <a:buFont typeface="Arial"/>
              <a:buChar char="⚬"/>
            </a:pPr>
            <a:r>
              <a:rPr lang="en-US" sz="175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Select and implement deep learning architectures (e.g., YOLOv8, Hybrid CNN,Deep CNN).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01640" y="6080224"/>
            <a:ext cx="8227814" cy="79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547" lvl="2" indent="-230849" algn="l">
              <a:lnSpc>
                <a:spcPts val="2874"/>
              </a:lnSpc>
              <a:buFont typeface="Arial"/>
              <a:buChar char="⚬"/>
            </a:pPr>
            <a:r>
              <a:rPr lang="en-US" sz="175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Train models using optimized settings (e.g., Adam optimizer, swish, relu activation).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72344" y="7836694"/>
            <a:ext cx="800546" cy="28575"/>
            <a:chOff x="0" y="0"/>
            <a:chExt cx="1067395" cy="381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7435" cy="38100"/>
            </a:xfrm>
            <a:custGeom>
              <a:avLst/>
              <a:gdLst/>
              <a:ahLst/>
              <a:cxnLst/>
              <a:rect l="l" t="t" r="r" b="b"/>
              <a:pathLst>
                <a:path w="106743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8385" y="0"/>
                  </a:lnTo>
                  <a:cubicBezTo>
                    <a:pt x="1058926" y="0"/>
                    <a:pt x="1067435" y="8509"/>
                    <a:pt x="1067435" y="19050"/>
                  </a:cubicBezTo>
                  <a:cubicBezTo>
                    <a:pt x="1067435" y="29591"/>
                    <a:pt x="1058926" y="38100"/>
                    <a:pt x="104838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86271" y="7593658"/>
            <a:ext cx="514647" cy="514647"/>
            <a:chOff x="0" y="0"/>
            <a:chExt cx="686197" cy="68619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86181" cy="686181"/>
            </a:xfrm>
            <a:custGeom>
              <a:avLst/>
              <a:gdLst/>
              <a:ahLst/>
              <a:cxnLst/>
              <a:rect l="l" t="t" r="r" b="b"/>
              <a:pathLst>
                <a:path w="686181" h="686181">
                  <a:moveTo>
                    <a:pt x="0" y="45720"/>
                  </a:moveTo>
                  <a:cubicBezTo>
                    <a:pt x="0" y="20447"/>
                    <a:pt x="20447" y="0"/>
                    <a:pt x="45720" y="0"/>
                  </a:cubicBezTo>
                  <a:lnTo>
                    <a:pt x="640461" y="0"/>
                  </a:lnTo>
                  <a:cubicBezTo>
                    <a:pt x="665734" y="0"/>
                    <a:pt x="686181" y="20447"/>
                    <a:pt x="686181" y="45720"/>
                  </a:cubicBezTo>
                  <a:lnTo>
                    <a:pt x="686181" y="640461"/>
                  </a:lnTo>
                  <a:cubicBezTo>
                    <a:pt x="686181" y="665734"/>
                    <a:pt x="665734" y="686181"/>
                    <a:pt x="640461" y="686181"/>
                  </a:cubicBezTo>
                  <a:lnTo>
                    <a:pt x="45720" y="686181"/>
                  </a:lnTo>
                  <a:cubicBezTo>
                    <a:pt x="20447" y="686181"/>
                    <a:pt x="0" y="665734"/>
                    <a:pt x="0" y="640461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036439" y="7717482"/>
            <a:ext cx="214164" cy="30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>
                <a:solidFill>
                  <a:srgbClr val="504C49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01640" y="7498407"/>
            <a:ext cx="8227814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 b="1">
                <a:solidFill>
                  <a:srgbClr val="504C49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Week 9-12 : Testing and Validation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01640" y="8001595"/>
            <a:ext cx="8227814" cy="43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547" lvl="2" indent="-230849" algn="l">
              <a:lnSpc>
                <a:spcPts val="2874"/>
              </a:lnSpc>
              <a:buFont typeface="Arial"/>
              <a:buChar char="⚬"/>
            </a:pPr>
            <a:r>
              <a:rPr lang="en-US" sz="175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Evaluate models on test datasets for accuracy, precision, and recall.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01640" y="8447485"/>
            <a:ext cx="8227814" cy="79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547" lvl="2" indent="-230849" algn="l">
              <a:lnSpc>
                <a:spcPts val="2874"/>
              </a:lnSpc>
              <a:buFont typeface="Arial"/>
              <a:buChar char="⚬"/>
            </a:pPr>
            <a:r>
              <a:rPr lang="en-US" sz="175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Fine-tune hyperparameters to improve performance in low-contrast scenarios.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9586" y="722411"/>
            <a:ext cx="6993136" cy="57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250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Pr</a:t>
            </a:r>
            <a:r>
              <a:rPr lang="en-US" sz="3250" b="1">
                <a:solidFill>
                  <a:srgbClr val="201B18"/>
                </a:solidFill>
                <a:latin typeface="Arimo Bold"/>
                <a:ea typeface="Arimo Bold"/>
                <a:cs typeface="Arimo Bold"/>
                <a:sym typeface="Arimo Bold"/>
              </a:rPr>
              <a:t>eparation of bar(activity)chart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2710160" y="1854547"/>
            <a:ext cx="12867531" cy="7662267"/>
          </a:xfrm>
          <a:custGeom>
            <a:avLst/>
            <a:gdLst/>
            <a:ahLst/>
            <a:cxnLst/>
            <a:rect l="l" t="t" r="r" b="b"/>
            <a:pathLst>
              <a:path w="12867531" h="7662267">
                <a:moveTo>
                  <a:pt x="0" y="0"/>
                </a:moveTo>
                <a:lnTo>
                  <a:pt x="12867531" y="0"/>
                </a:lnTo>
                <a:lnTo>
                  <a:pt x="12867531" y="7662268"/>
                </a:lnTo>
                <a:lnTo>
                  <a:pt x="0" y="7662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" r="-3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908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Source Serif Pro</vt:lpstr>
      <vt:lpstr>Arimo</vt:lpstr>
      <vt:lpstr>Arimo Bold</vt:lpstr>
      <vt:lpstr>Arial</vt:lpstr>
      <vt:lpstr>Source Serif Pro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Military-Camouflage-Detection (2).pptx</dc:title>
  <cp:lastModifiedBy>madhusri dole</cp:lastModifiedBy>
  <cp:revision>1</cp:revision>
  <dcterms:created xsi:type="dcterms:W3CDTF">2006-08-16T00:00:00Z</dcterms:created>
  <dcterms:modified xsi:type="dcterms:W3CDTF">2025-04-10T20:15:46Z</dcterms:modified>
  <dc:identifier>DAGX5I6Lpkw</dc:identifier>
</cp:coreProperties>
</file>